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5" r:id="rId2"/>
    <p:sldId id="356" r:id="rId3"/>
    <p:sldId id="357" r:id="rId4"/>
    <p:sldId id="425" r:id="rId5"/>
    <p:sldId id="426" r:id="rId6"/>
    <p:sldId id="428" r:id="rId7"/>
    <p:sldId id="494" r:id="rId8"/>
    <p:sldId id="495" r:id="rId9"/>
    <p:sldId id="497" r:id="rId10"/>
    <p:sldId id="499" r:id="rId11"/>
    <p:sldId id="498" r:id="rId12"/>
    <p:sldId id="429" r:id="rId13"/>
    <p:sldId id="430" r:id="rId14"/>
    <p:sldId id="472" r:id="rId15"/>
    <p:sldId id="500" r:id="rId16"/>
    <p:sldId id="501" r:id="rId17"/>
    <p:sldId id="459" r:id="rId18"/>
    <p:sldId id="438" r:id="rId19"/>
    <p:sldId id="439" r:id="rId20"/>
    <p:sldId id="475" r:id="rId21"/>
    <p:sldId id="386" r:id="rId22"/>
    <p:sldId id="387" r:id="rId23"/>
    <p:sldId id="504" r:id="rId24"/>
    <p:sldId id="477" r:id="rId25"/>
    <p:sldId id="478" r:id="rId26"/>
    <p:sldId id="479" r:id="rId27"/>
    <p:sldId id="480" r:id="rId28"/>
    <p:sldId id="481" r:id="rId29"/>
    <p:sldId id="482" r:id="rId30"/>
    <p:sldId id="483" r:id="rId31"/>
    <p:sldId id="484" r:id="rId32"/>
    <p:sldId id="503" r:id="rId33"/>
    <p:sldId id="358" r:id="rId34"/>
    <p:sldId id="422" r:id="rId35"/>
    <p:sldId id="424" r:id="rId36"/>
    <p:sldId id="379" r:id="rId3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016C0-1EE4-4CD4-AA2B-EBE54F062977}" type="datetimeFigureOut">
              <a:rPr lang="zh-CN" altLang="en-US" smtClean="0"/>
              <a:pPr/>
              <a:t>2016/10/31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AFC39-C4E4-440A-A839-80C4AA7B21B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85786" y="2000240"/>
            <a:ext cx="76438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8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  <a:t>中国</a:t>
            </a:r>
            <a:r>
              <a:rPr lang="zh-CN" altLang="en-US" sz="8000" b="1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  <a:t>古典占星术</a:t>
            </a:r>
            <a:r>
              <a:rPr lang="en-US" altLang="zh-CN" sz="8000" b="1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  <a:t/>
            </a:r>
            <a:br>
              <a:rPr lang="en-US" altLang="zh-CN" sz="8000" b="1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</a:br>
            <a:r>
              <a:rPr lang="zh-CN" altLang="en-US" sz="8000" b="1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  <a:t>七政四</a:t>
            </a:r>
            <a:r>
              <a:rPr lang="zh-CN" altLang="en-US" sz="8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itchFamily="49" charset="-122"/>
                <a:ea typeface="隶书" pitchFamily="49" charset="-122"/>
              </a:rPr>
              <a:t>余高阶课</a:t>
            </a:r>
            <a:endParaRPr lang="en-US" altLang="zh-CN" sz="8000" b="1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358246" cy="595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00034" y="500042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明顶暗顶举例</a:t>
            </a:r>
            <a:endParaRPr lang="en-US" altLang="zh-CN" dirty="0" smtClean="0"/>
          </a:p>
          <a:p>
            <a:r>
              <a:rPr lang="zh-CN" altLang="en-US" dirty="0" smtClean="0"/>
              <a:t>命宫双鱼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429684" cy="5910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00034" y="500042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明顶暗顶举例</a:t>
            </a:r>
            <a:endParaRPr lang="en-US" altLang="zh-CN" dirty="0" smtClean="0"/>
          </a:p>
          <a:p>
            <a:r>
              <a:rPr lang="zh-CN" altLang="en-US" dirty="0" smtClean="0"/>
              <a:t>命宫双鱼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000232" y="486771"/>
            <a:ext cx="50006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星体的位置关系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和影响</a:t>
            </a:r>
            <a:endParaRPr kumimoji="0" lang="zh-CN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500174"/>
            <a:ext cx="50006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b="1" dirty="0" smtClean="0"/>
              <a:t>一、背对迎关</a:t>
            </a:r>
            <a:endParaRPr lang="en-US" altLang="zh-CN" sz="2200" b="1" dirty="0" smtClean="0"/>
          </a:p>
          <a:p>
            <a:endParaRPr lang="zh-CN" altLang="en-US" sz="2200" b="1" dirty="0" smtClean="0"/>
          </a:p>
          <a:p>
            <a:r>
              <a:rPr lang="en-US" sz="2200" dirty="0" smtClean="0"/>
              <a:t>1</a:t>
            </a:r>
            <a:r>
              <a:rPr lang="zh-CN" altLang="en-US" sz="2200" dirty="0" smtClean="0"/>
              <a:t>，星在后，叫做背</a:t>
            </a:r>
            <a:endParaRPr lang="en-US" altLang="zh-CN" sz="2200" dirty="0" smtClean="0"/>
          </a:p>
          <a:p>
            <a:endParaRPr lang="en-US" altLang="zh-CN" sz="2200" dirty="0" smtClean="0"/>
          </a:p>
          <a:p>
            <a:r>
              <a:rPr lang="en-US" altLang="zh-CN" sz="2200" dirty="0" smtClean="0"/>
              <a:t>2</a:t>
            </a:r>
            <a:r>
              <a:rPr lang="zh-CN" altLang="en-US" sz="2200" dirty="0" smtClean="0"/>
              <a:t>，星在对宫：对照、相对</a:t>
            </a:r>
            <a:endParaRPr lang="en-US" altLang="zh-CN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3</a:t>
            </a:r>
            <a:r>
              <a:rPr lang="zh-CN" altLang="en-US" sz="2200" dirty="0" smtClean="0"/>
              <a:t>，星在前：叫迎</a:t>
            </a:r>
          </a:p>
          <a:p>
            <a:endParaRPr lang="zh-CN" altLang="en-US" sz="2200" dirty="0" smtClean="0"/>
          </a:p>
          <a:p>
            <a:r>
              <a:rPr lang="en-US" sz="2200" dirty="0" smtClean="0"/>
              <a:t>4</a:t>
            </a:r>
            <a:r>
              <a:rPr lang="zh-CN" altLang="en-US" sz="2200" dirty="0" smtClean="0"/>
              <a:t>，星在三合：关照</a:t>
            </a:r>
            <a:endParaRPr lang="en-US" altLang="zh-CN" sz="2200" dirty="0" smtClean="0"/>
          </a:p>
          <a:p>
            <a:endParaRPr lang="en-US" altLang="zh-CN" sz="2200" dirty="0" smtClean="0"/>
          </a:p>
          <a:p>
            <a:r>
              <a:rPr lang="zh-CN" altLang="en-US" sz="2200" b="1" dirty="0" smtClean="0"/>
              <a:t>二、向，背</a:t>
            </a:r>
            <a:endParaRPr lang="en-US" altLang="zh-CN" sz="2200" b="1" dirty="0" smtClean="0"/>
          </a:p>
          <a:p>
            <a:endParaRPr lang="en-US" altLang="zh-CN" sz="2200" b="1" dirty="0" smtClean="0"/>
          </a:p>
          <a:p>
            <a:r>
              <a:rPr lang="zh-CN" altLang="en-US" sz="2200" dirty="0" smtClean="0"/>
              <a:t>相向、相背</a:t>
            </a:r>
          </a:p>
          <a:p>
            <a:endParaRPr lang="zh-CN" altLang="en-US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3857620" cy="2890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142984"/>
            <a:ext cx="414340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786190"/>
            <a:ext cx="392909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571612"/>
            <a:ext cx="1928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引宜远 从宜近。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0232" y="486771"/>
            <a:ext cx="50006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引从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357298"/>
            <a:ext cx="5905500" cy="513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571612"/>
            <a:ext cx="760977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前引喜忌。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，恩星前引，顺利顺遂。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喜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难星前引，压力紧张。忌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，禄勋、贵人、天禄天官等星体前引，提升进步。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喜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天雄阳刃的杀劫煞、暗囚刑耗等煞前引，发展困顿。忌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，官禄、福德、财帛、田宅等星体前引。</a:t>
            </a:r>
            <a:r>
              <a:rPr lang="zh-CN" altLang="en-US" sz="2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喜</a:t>
            </a:r>
            <a:endParaRPr lang="en-US" altLang="zh-CN" sz="24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闲极、相貌、疾厄主等前引，忌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sz="2400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0232" y="486771"/>
            <a:ext cx="50006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引从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357298"/>
            <a:ext cx="704231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，结合实际宫位。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走什么星宿，星宿的主星所代表具体宫位的事物 会有较多的影响。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比如，命宫金牛，走白羊壁水，水星代表财帛和男女宫。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比如，命宫摩羯，走天秤轸水，水星代表迁移合奴仆宫。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比如，命宫处女，走双子毕月，月亮代表福德宫。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b="1" dirty="0" smtClean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，结合与命度的关系。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比如，命宫金牛，女土度立命，走白羊室火。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娄金度立命，走白羊室火。奎木度立命，走白羊室火。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比如，命宫水瓶，女土度立命，走天蝎亢金；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牛金度立命，走天蝎亢金。斗木度立命，走天蝎亢金。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0232" y="486771"/>
            <a:ext cx="50006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走限度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428596" y="1428736"/>
            <a:ext cx="759855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先看限宫限度内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（对宫、三方），大环境。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r>
              <a:rPr lang="en-US" sz="2800" b="1" dirty="0" smtClean="0"/>
              <a:t> </a:t>
            </a:r>
            <a:endParaRPr lang="zh-CN" altLang="en-US" sz="2800" dirty="0" smtClean="0"/>
          </a:p>
          <a:p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，再看限宫限度主所落何处，代表潜力。</a:t>
            </a:r>
            <a:endParaRPr lang="zh-CN" altLang="en-US" sz="28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，限宫和限度，二者同参，缺一不可验。</a:t>
            </a:r>
            <a:endParaRPr lang="en-US" altLang="zh-CN" sz="28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/>
              <a:t>a.《</a:t>
            </a:r>
            <a:r>
              <a:rPr lang="zh-CN" altLang="en-US" sz="2800" b="1" dirty="0" smtClean="0"/>
              <a:t>限度主论</a:t>
            </a:r>
            <a:r>
              <a:rPr lang="en-US" altLang="zh-CN" sz="2800" b="1" dirty="0" smtClean="0"/>
              <a:t>》</a:t>
            </a:r>
            <a:endParaRPr lang="zh-CN" altLang="en-US" sz="280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b.《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倒限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》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8596" y="571480"/>
            <a:ext cx="25003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洞微大限</a:t>
            </a:r>
            <a:endParaRPr lang="en-US" altLang="zh-CN" sz="28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428604"/>
            <a:ext cx="849783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洞微大限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一，限宫和限度</a:t>
            </a:r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限宫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：依据洞微大限的算法，在什么年份进入何宫，此宫即为运势宫，也叫限宫。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限宫好坏是对一个人影响最为直观的因素，包括本命限宫和流年星体的影响。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比如，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35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岁进入官禄宫，如果官禄宫中有吉星 日月等，对宫三方无克，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那么在这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15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年中的大环境会有很好的发展。如果官禄宫受克，或对宫三方受克，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则在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15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年当中饱尝艰辛。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限度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：进入限宫后，不同年份运势所落入不同的星宿度，即为限度。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限度的影响是一个短时间内的印象，小范围内的，与个人感受直接相关。</a:t>
            </a:r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7858180" cy="614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285875" y="1643063"/>
            <a:ext cx="6286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6000" b="1" dirty="0" smtClean="0">
                <a:latin typeface="华文行楷" pitchFamily="2" charset="-122"/>
                <a:ea typeface="华文行楷" pitchFamily="2" charset="-122"/>
              </a:rPr>
              <a:t>第八课 </a:t>
            </a:r>
            <a:endParaRPr lang="en-US" altLang="zh-CN" sz="6000" b="1" dirty="0">
              <a:latin typeface="华文行楷" pitchFamily="2" charset="-122"/>
              <a:ea typeface="华文行楷" pitchFamily="2" charset="-122"/>
            </a:endParaRPr>
          </a:p>
          <a:p>
            <a:pPr algn="ctr"/>
            <a:r>
              <a:rPr lang="zh-CN" altLang="en-US" sz="6000" b="1" dirty="0" smtClean="0">
                <a:latin typeface="华文行楷" pitchFamily="2" charset="-122"/>
                <a:ea typeface="华文行楷" pitchFamily="2" charset="-122"/>
              </a:rPr>
              <a:t>洞微大限（</a:t>
            </a:r>
            <a:r>
              <a:rPr lang="en-US" altLang="zh-CN" sz="6000" b="1" dirty="0" smtClean="0">
                <a:latin typeface="华文行楷" pitchFamily="2" charset="-122"/>
                <a:ea typeface="华文行楷" pitchFamily="2" charset="-122"/>
              </a:rPr>
              <a:t>2</a:t>
            </a:r>
            <a:r>
              <a:rPr lang="zh-CN" altLang="en-US" sz="6000" b="1" dirty="0" smtClean="0">
                <a:latin typeface="华文行楷" pitchFamily="2" charset="-122"/>
                <a:ea typeface="华文行楷" pitchFamily="2" charset="-122"/>
              </a:rPr>
              <a:t>）</a:t>
            </a:r>
            <a:endParaRPr lang="en-US" altLang="zh-CN" sz="6000" b="1" dirty="0" smtClean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5857916" cy="557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819" y="1643050"/>
            <a:ext cx="27717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714356"/>
            <a:ext cx="83582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洞微百六限说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限宫限度主论（</a:t>
            </a:r>
            <a:r>
              <a:rPr lang="en-US" altLang="zh-CN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0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20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夫限度主者有限宮之主，有限度之主，二主皆要得地，不可失於偏廢，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如看命宮主、命度主一樣，如限宮主受傷而限度主得生者，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或限宮主得生而限度主受傷者，如此則知一吉一凶存焉。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或限宮、限度主皆強者有之，或限宮、限度主皆弱者有之，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如宮度兩強者必主發達，或宮度兩傷者定入幽冥。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又有宮主受傷而度主得生者亦死，又有宮主得生而度主受傷者亦死，何也。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蓋有刃星非合於宮，即合於度故也。經云：無殺刃豈能傷乎。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由此推之則吉凶生死如反掌耳，如欲指命宮喜某星為恩，以言福。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如欲指命度怕某星為難，以言禍然此則百無一驗也，</a:t>
            </a: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>
                <a:latin typeface="楷体" pitchFamily="49" charset="-122"/>
                <a:ea typeface="楷体" pitchFamily="49" charset="-122"/>
              </a:rPr>
              <a:t>斯乃執滯之學不識變通之理，豈可與語哉。</a:t>
            </a:r>
            <a:r>
              <a:rPr lang="en-US" sz="2000" dirty="0" smtClean="0">
                <a:latin typeface="楷体" pitchFamily="49" charset="-122"/>
                <a:ea typeface="楷体" pitchFamily="49" charset="-122"/>
              </a:rPr>
              <a:t/>
            </a:r>
            <a:br>
              <a:rPr lang="en-US" sz="2000" dirty="0" smtClean="0">
                <a:latin typeface="楷体" pitchFamily="49" charset="-122"/>
                <a:ea typeface="楷体" pitchFamily="49" charset="-122"/>
              </a:rPr>
            </a:br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357166"/>
            <a:ext cx="835824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洞微百六限说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限宫限度主论（</a:t>
            </a:r>
            <a:r>
              <a:rPr lang="en-US" altLang="zh-CN" sz="2000" b="1" dirty="0" smtClean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000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20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0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200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，行运进入某宫某度，</a:t>
            </a:r>
            <a:r>
              <a:rPr lang="zh-CN" altLang="en-US" sz="2200" b="1" dirty="0" smtClean="0">
                <a:latin typeface="楷体" pitchFamily="49" charset="-122"/>
                <a:ea typeface="楷体" pitchFamily="49" charset="-122"/>
              </a:rPr>
              <a:t>限宫内</a:t>
            </a:r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和</a:t>
            </a:r>
            <a:r>
              <a:rPr lang="zh-CN" altLang="en-US" sz="2200" b="1" dirty="0" smtClean="0">
                <a:latin typeface="楷体" pitchFamily="49" charset="-122"/>
                <a:ea typeface="楷体" pitchFamily="49" charset="-122"/>
              </a:rPr>
              <a:t>限度内</a:t>
            </a:r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的环境如何，受生或受克。</a:t>
            </a:r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反应了运势好坏的直观感受，入庙、受生则吉利；落陷、受克则比较凶险。</a:t>
            </a:r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2200" dirty="0" smtClean="0"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，</a:t>
            </a:r>
            <a:r>
              <a:rPr lang="zh-CN" altLang="en-US" sz="2200" b="1" dirty="0" smtClean="0">
                <a:latin typeface="楷体" pitchFamily="49" charset="-122"/>
                <a:ea typeface="楷体" pitchFamily="49" charset="-122"/>
              </a:rPr>
              <a:t>限宫主</a:t>
            </a:r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和</a:t>
            </a:r>
            <a:r>
              <a:rPr lang="zh-CN" altLang="en-US" sz="2200" b="1" dirty="0" smtClean="0">
                <a:latin typeface="楷体" pitchFamily="49" charset="-122"/>
                <a:ea typeface="楷体" pitchFamily="49" charset="-122"/>
              </a:rPr>
              <a:t>限度主</a:t>
            </a:r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本身的状况，</a:t>
            </a:r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则决定了这一限运势的潜力和最终结果。</a:t>
            </a:r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如果限宫主和限度主入庙、升殿、受生，则即使限宫限度内有伤克，</a:t>
            </a:r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但是结果终究是吉利的。</a:t>
            </a:r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如果限宫主和限度主受克、泄气等，即使限宫限度内有恩星或顺畅，</a:t>
            </a:r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200" dirty="0" smtClean="0">
                <a:latin typeface="楷体" pitchFamily="49" charset="-122"/>
                <a:ea typeface="楷体" pitchFamily="49" charset="-122"/>
              </a:rPr>
              <a:t>最后仍不免有不尽人意的遗憾。</a:t>
            </a:r>
            <a:endParaRPr lang="en-US" altLang="zh-CN" sz="2200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928670"/>
            <a:ext cx="842968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限宫与限度的质量都要看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endParaRPr lang="zh-CN" altLang="en-US" sz="2400" dirty="0" smtClean="0"/>
          </a:p>
          <a:p>
            <a:r>
              <a:rPr lang="zh-CN" altLang="en-US" sz="2400" dirty="0" smtClean="0"/>
              <a:t>限宫好、限度差</a:t>
            </a:r>
            <a:r>
              <a:rPr lang="zh-CN" altLang="en-US" sz="2400" dirty="0" smtClean="0"/>
              <a:t>；</a:t>
            </a:r>
            <a:endParaRPr lang="en-US" altLang="zh-CN" sz="2400" dirty="0" smtClean="0"/>
          </a:p>
          <a:p>
            <a:r>
              <a:rPr lang="zh-CN" altLang="en-US" sz="2400" dirty="0" smtClean="0"/>
              <a:t>限度</a:t>
            </a:r>
            <a:r>
              <a:rPr lang="zh-CN" altLang="en-US" sz="2400" dirty="0" smtClean="0"/>
              <a:t>好、限宫差，一半</a:t>
            </a:r>
            <a:r>
              <a:rPr lang="zh-CN" altLang="en-US" sz="2400" dirty="0" smtClean="0"/>
              <a:t>一半。</a:t>
            </a:r>
            <a:endParaRPr lang="zh-CN" altLang="en-US" sz="2400" dirty="0" smtClean="0"/>
          </a:p>
          <a:p>
            <a:r>
              <a:rPr lang="zh-CN" altLang="en-US" sz="2400" dirty="0" smtClean="0"/>
              <a:t>二者都差，大凶；</a:t>
            </a:r>
          </a:p>
          <a:p>
            <a:r>
              <a:rPr lang="zh-CN" altLang="en-US" sz="2400" dirty="0" smtClean="0"/>
              <a:t>二者都好，大吉</a:t>
            </a:r>
          </a:p>
          <a:p>
            <a:r>
              <a:rPr lang="zh-CN" altLang="en-US" sz="2400" dirty="0" smtClean="0"/>
              <a:t>也有的限宫好限度差，或者限度好限宫差的，也</a:t>
            </a:r>
            <a:r>
              <a:rPr lang="zh-CN" altLang="en-US" sz="2400" dirty="0" smtClean="0"/>
              <a:t>会出事，</a:t>
            </a:r>
            <a:r>
              <a:rPr lang="zh-CN" altLang="en-US" sz="2400" dirty="0" smtClean="0"/>
              <a:t>因为有杀刃等重煞。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428604"/>
            <a:ext cx="842968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1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土度）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/>
              <a:t>如限行氐女胃柳四土度中</a:t>
            </a:r>
            <a:r>
              <a:rPr lang="zh-CN" altLang="en-US" sz="2000" dirty="0" smtClean="0"/>
              <a:t>，則看土起得何經，以土為限度主，看元土起躔某宮某度，或土起逢生，土躔尾室觜翼火度，或土起值剋，土躔角斗井奎木度，由此以決吉凶。逢生者吉、值剋者凶，且如土躔木、土躔角斗井奎木度，木躔土、木躔氐女胃柳土宿，限至土度必死。此謂木土互剋、乃限主被剋也。若土木二度中有金氣計火羅可解，有一星會亦可解。土木度者即土木所躔之二度，若會金解則是土生金，金去制木無害。若會木氣同行則是二殺不攻一，或土計同躔則是一殺不攻二，或逢火羅則是泄木而生火助土為吉，或木秉令及生旺之月亦不可解也。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又如土躔火、土躔尾室觜翼火度，火躔土、火躔氐女胃柳土宿，限至土度必發。此言火土互生乃限元受資也。倘土火二度中犯水孛、金計減力，土火度者即土火所躔之二度，火遇水孛受剋，土遇水孛則相敵，火金戰爭土金洩氣，土遇計為主奴同舍，火會木氣則福厚，火羅同度夏月生人乃謂火炎土燥失之大驟，又云二母爭權也。</a:t>
            </a:r>
          </a:p>
          <a:p>
            <a:endParaRPr lang="zh-CN" altLang="en-US" sz="2400" dirty="0" smtClean="0"/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428604"/>
            <a:ext cx="842968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2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木度）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/>
              <a:t>且如木躔金、木躔亢牛婁鬼金度</a:t>
            </a:r>
            <a:r>
              <a:rPr lang="zh-CN" altLang="en-US" sz="2000" dirty="0" smtClean="0"/>
              <a:t>，金躔木、金躔角斗奎井木度，限至木度必死。此謂金木互剋乃限主被傷也。若有火羅水孛氣星在金木二度中可解。金木度者即金木所躔之度也。若火羅與木同躔或單躔木殿，則是木生火謂之灰飛煙滅，行木度亦死，若得冬令亦可解，但得夏月火羅犯金度可解，水孛解則金生水水生木，氣解則是一殺不攻二。</a:t>
            </a:r>
            <a:endParaRPr lang="en-US" altLang="zh-CN" sz="2000" dirty="0" smtClean="0"/>
          </a:p>
          <a:p>
            <a:endParaRPr lang="zh-CN" altLang="en-US" sz="2000" dirty="0" smtClean="0"/>
          </a:p>
          <a:p>
            <a:r>
              <a:rPr lang="zh-CN" altLang="en-US" sz="2000" dirty="0" smtClean="0"/>
              <a:t>又如木躔水、木躔箕壁參軫水度，水躔木、水躔角斗奎井木宿，限至木度必發。此言水木互生乃限元受資也。倘水木二度中，犯土計火羅氣孛者減力，如木會土計則相敵，如水遇土計乃相剋，如木會火羅為洩氣，如水遇火羅則相戰，如木見氣謂主奴同舍，水孛同躔乃二母爭權更值冬生名曰雪壓寒梅，非但冬月，春生亦不宜矣。得水金相生，其福倍增。</a:t>
            </a:r>
          </a:p>
          <a:p>
            <a:endParaRPr lang="zh-CN" altLang="en-US" sz="2000" dirty="0" smtClean="0"/>
          </a:p>
          <a:p>
            <a:endParaRPr lang="zh-CN" altLang="en-US" sz="2400" dirty="0" smtClean="0"/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428604"/>
            <a:ext cx="84296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3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金度）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/>
              <a:t>且如金躔火、金躔尾室觜翼火度</a:t>
            </a:r>
            <a:r>
              <a:rPr lang="zh-CN" altLang="en-US" sz="2000" dirty="0" smtClean="0"/>
              <a:t>，火躔金、火躔亢牛婁鬼金宿，限至金度必死。此謂金火互剋乃限主被傷也。若有土計水孛羅在金火二度中可解，若四五月火羅生旺不可解，土計解則是洩火生金，水孛解則是金生水、水剋火，羅解則是二殺不攻一，或羅傷金度亦死，惟丑牛辰亢非夏月，火羅則不可倒限。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400" dirty="0" smtClean="0"/>
              <a:t>又如金躔土、金躔氐女胃柳土度，土躔金、土躔亢牛婁鬼金度，限至金度必發。此言土金互生乃限元受資也。或金土二度中犯木氣水孛計者減力。土金度者即土金所躔之二度也。土見木氣則受制，金見木氣則抗敵，金見水孛乃洩氣，土見水孛為戰爭，如金見計土同行謂二母爭權、乃姑息太過，金見土計單行則福力尤佳，但秋冬亢牛二金遇土又謂金埋土晦，反為無益矣。</a:t>
            </a:r>
          </a:p>
          <a:p>
            <a:endParaRPr lang="zh-CN" altLang="en-US" sz="2400" dirty="0" smtClean="0"/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428604"/>
            <a:ext cx="842968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4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火度）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/>
              <a:t>且如火躔水、火躔箕壁參軫水度</a:t>
            </a:r>
            <a:r>
              <a:rPr lang="zh-CN" altLang="en-US" sz="2000" dirty="0" smtClean="0"/>
              <a:t>，水躔火、水躔尾室觜翼火度，限至火度必死。此謂火水互剋乃限主被傷也。孛犯火度亦死，有木氣孛羅土計在火水二度中可解。火水度者即火水所躔之二度也。七八月及冬令亦不可解。七八月水孛掌值難冬令水旺故也。木氣解則是泄水生火，孛解則二殺不攻一，羅解則是一殺不攻二，土計解則是土剋水。</a:t>
            </a:r>
            <a:endParaRPr lang="en-US" altLang="zh-CN" sz="2000" dirty="0" smtClean="0"/>
          </a:p>
          <a:p>
            <a:endParaRPr lang="zh-CN" altLang="en-US" sz="2000" dirty="0" smtClean="0"/>
          </a:p>
          <a:p>
            <a:r>
              <a:rPr lang="zh-CN" altLang="en-US" sz="2000" dirty="0" smtClean="0"/>
              <a:t>又如火躔木、火躔角斗奎井木度，木躔火、木躔尾室觜翼火宿，限至火度必發。此言火木互生乃限元受資也。有土計金羅氣在火水二度者則減力，如火見土計為泄氣，木見土計則戰爭。火會金而相剋，木會金則受制。木遇氣則二恩不為恩，火遇羅則謂主奴同舍，如夏令火炎木氣太盛反不為美，如遇水孛展轉相生其福最厚。</a:t>
            </a:r>
          </a:p>
          <a:p>
            <a:endParaRPr lang="zh-CN" altLang="en-US" sz="2400" dirty="0" smtClean="0"/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428604"/>
            <a:ext cx="842968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 水度）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/>
              <a:t>且如水躔土、水躔氐女胃柳土度</a:t>
            </a:r>
            <a:r>
              <a:rPr lang="zh-CN" altLang="en-US" sz="2000" dirty="0" smtClean="0"/>
              <a:t>，土躔水、土躔箕壁參軫水宿，限至水度必死。此謂土水互剋乃限主被傷也。有金孛木氣計在水土二度中可解。水土度者即水土所躔之二度，若土得令生助亦不可解。土旺辰戊丑未更火羅生土，惟五月不忌，反以水孛傷土則限至，子午土度凶。五月生人水土互躔，限至午柳子女土度凶，金解泄土生水孛，解一殺不攻二，木氣解則是水生木木剋土。謂曰：疏土縱水。計解二殺不攻一。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又如水躔金、水躔亢牛婁鬼金度，金躔水、金躔箕孛參軫水宿，限至水度必發。此言水金互生乃限元受資也。有火羅木氣孛在水金二度者減力，水會火羅則相敵金會火羅而相戰，水見木氣乃泄氣金見木氣為仇怒，水會孛謂主奴同舍，水金會土計獲福無量，冬月水冷金寒縱相生而無益。</a:t>
            </a:r>
          </a:p>
          <a:p>
            <a:endParaRPr lang="zh-CN" altLang="en-US" sz="2000" dirty="0" smtClean="0"/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428604"/>
            <a:ext cx="84296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6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日度）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/>
              <a:t>且如日躔木、日躔角斗奎井木度</a:t>
            </a:r>
            <a:r>
              <a:rPr lang="zh-CN" altLang="en-US" sz="2000" dirty="0" smtClean="0"/>
              <a:t>，木躔日、木躔房虛昴星日度，或氣日同在木土度，限至星虛二度必死。此謂曰木互垣乃限主被傷也。有火羅同度可解，則是泄木生火助虛日，虛日子宮正垣之土故喜火羅，春夏星度見之倒限，星日午宮太陽之正垣、又忌火羅也。惟宜金星可解。金能制木四季亦可解。又如日躔木，木躔日，或氣日同躔、限至房度必發。房日乃卯宮正垣火，若木日度中有金羅則減力以金剋木，以羅泄木。</a:t>
            </a:r>
            <a:endParaRPr lang="en-US" altLang="zh-CN" sz="2000" dirty="0" smtClean="0"/>
          </a:p>
          <a:p>
            <a:endParaRPr lang="zh-CN" altLang="en-US" sz="2000" dirty="0" smtClean="0"/>
          </a:p>
          <a:p>
            <a:r>
              <a:rPr lang="zh-CN" altLang="en-US" sz="2000" b="1" dirty="0" smtClean="0"/>
              <a:t>且如日躔火、日躔尾室觜翼火度</a:t>
            </a:r>
            <a:r>
              <a:rPr lang="zh-CN" altLang="en-US" sz="2000" dirty="0" smtClean="0"/>
              <a:t>，火躔日、火躔房虛昴星日度，或羅日同躔木，日度限至昴度必死。此謂火日互躔乃限主被傷也。有土計水孛可解土，計解則是泄火，生昴日金水孛解，則是剋火護昴日金。昴日乃酉宮正垣之金也。又如日躔火，火躔日，或羅日同宮限至虛度必發。虛日乃子宮正垣之土，若日火度中有水孛則減力。蓋水孛能傷火羅也。</a:t>
            </a:r>
            <a:endParaRPr lang="en-US" altLang="zh-CN" sz="2000" dirty="0" smtClean="0"/>
          </a:p>
          <a:p>
            <a:endParaRPr lang="en-US" altLang="zh-CN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8596" y="785794"/>
            <a:ext cx="16430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华文隶书" pitchFamily="2" charset="-122"/>
                <a:ea typeface="华文隶书" pitchFamily="2" charset="-122"/>
              </a:rPr>
              <a:t>流年星象</a:t>
            </a:r>
            <a:endParaRPr lang="zh-CN" altLang="en-US" sz="4000" b="1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7166"/>
            <a:ext cx="6286544" cy="60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428604"/>
            <a:ext cx="842968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6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b="1" dirty="0" smtClean="0"/>
              <a:t>且如日躔水、日躔箕壁參軫水度</a:t>
            </a:r>
            <a:r>
              <a:rPr lang="zh-CN" altLang="en-US" sz="2000" dirty="0" smtClean="0"/>
              <a:t>，水躔日、水躔房虛昴星水宿，或孛日同躔日月水火度限至房度必死。此謂日水互垣乃限元被傷也　房日乃卯宮正垣之火，有木氣可解木氣解則是泄水生房，日火木解較輕氣解尤切。</a:t>
            </a:r>
          </a:p>
          <a:p>
            <a:r>
              <a:rPr lang="zh-CN" altLang="en-US" sz="2000" dirty="0" smtClean="0"/>
              <a:t>又如日躔水，水躔日，或孛日同躔限至星昴度必發。星乃午宮正垣之位，日昴為酉宮正垣之金，若日水度中有土計火羅減力。蓋土計傷水而火羅爆水。</a:t>
            </a: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428604"/>
            <a:ext cx="842968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 （</a:t>
            </a: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7 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月度）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dirty="0" smtClean="0"/>
              <a:t>且如月躔土、月躔氐女胃柳土度，土躔月，土躔心危畢張月宿，或計月同躔限至四月度皆死。此謂土月互躔乃限主被傷也。有金木水孛在土月二度中可解，土月度者即土月所躔之度者也。金解則是泄土生月水，木解則是疏土助月水，水孛解則是抗土助月水，大凡夏末秋初金令禍輕，惟畢月度怕火，羅氣犯之即死若秋令尤重。畢月度兼酉金看秋令生有月光故主死。</a:t>
            </a:r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又如月躔金、月躔亢牛婁鬼金度，金躔月、金躔心危畢張月宿，或金月同躔至月度必發。此言金月互生乃限元受資也。若金月二度中有火羅土計減力，金見火羅則金受制月見土，計則月受傷，如金見土計則泄土生金，金能助月。倘冬生月寒金冷又非所宜也。</a:t>
            </a:r>
          </a:p>
          <a:p>
            <a:endParaRPr lang="zh-CN" altLang="en-US" sz="2000" dirty="0" smtClean="0"/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643050"/>
            <a:ext cx="842968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倒限总结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400" dirty="0" smtClean="0"/>
              <a:t>已上所論者乃限主互躔逢生，限主互躔值剋、前已定矣。又有限主互躔剋彼，限主互躔生他剋彼者則為力損。生他者則曰泄氣，凡限行至此，二度皆無益於我，如行限主入垣升殿，則又無所不利矣。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928662" y="250030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8000" b="1" dirty="0">
                <a:ln w="18415" cmpd="sng">
                  <a:solidFill>
                    <a:srgbClr val="FFFFFF"/>
                  </a:solidFill>
                  <a:prstDash val="solid"/>
                </a:ln>
                <a:latin typeface="隶书" pitchFamily="49" charset="-122"/>
                <a:ea typeface="隶书" pitchFamily="49" charset="-122"/>
              </a:rPr>
              <a:t>谢谢大家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71670" y="2214554"/>
            <a:ext cx="50006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乾隆案例</a:t>
            </a:r>
            <a:endParaRPr kumimoji="0" lang="en-US" altLang="zh-CN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解盘思路的汇总</a:t>
            </a:r>
            <a:endParaRPr kumimoji="0" lang="en-US" altLang="zh-CN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571480"/>
            <a:ext cx="6215074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7478" y="1214422"/>
            <a:ext cx="2676522" cy="4810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1571612"/>
            <a:ext cx="84946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明顶：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与星体完全重合，实实在在的顶到一颗星体，为明顶。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暗顶：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三方和四正内顶到星体。 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比如，一个人的限宫为摩羯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16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度，在天秤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16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度有一颗星体，此时就是暗顶此星。、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 </a:t>
            </a:r>
          </a:p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一个人的限宫为金牛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28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度，在天蝎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28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度有一颗星体，此时是暗顶此星。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（四正包含了对宫暗顶。）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一个人的限宫为双鱼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20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度，天蝎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20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度有一颗星体，此时为暗顶此星。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一个人的限宫为白羊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7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度，狮子</a:t>
            </a:r>
            <a:r>
              <a:rPr lang="en-US" altLang="zh-CN" dirty="0" smtClean="0">
                <a:latin typeface="楷体" pitchFamily="49" charset="-122"/>
                <a:ea typeface="楷体" pitchFamily="49" charset="-122"/>
              </a:rPr>
              <a:t>7</a:t>
            </a:r>
            <a:r>
              <a:rPr lang="zh-CN" altLang="en-US" dirty="0" smtClean="0">
                <a:latin typeface="楷体" pitchFamily="49" charset="-122"/>
                <a:ea typeface="楷体" pitchFamily="49" charset="-122"/>
              </a:rPr>
              <a:t>度有一颗星体，此时为暗顶此星。</a:t>
            </a:r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CN" dirty="0" smtClean="0">
              <a:latin typeface="楷体" pitchFamily="49" charset="-122"/>
              <a:ea typeface="楷体" pitchFamily="49" charset="-122"/>
            </a:endParaRPr>
          </a:p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明顶力量大于暗顶。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0232" y="486771"/>
            <a:ext cx="50006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明顶和暗顶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3848"/>
            <a:ext cx="8715436" cy="6105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72559" cy="597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429684" cy="608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00034" y="500042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明顶暗顶举例</a:t>
            </a:r>
            <a:endParaRPr lang="en-US" altLang="zh-CN" dirty="0" smtClean="0"/>
          </a:p>
          <a:p>
            <a:r>
              <a:rPr lang="zh-CN" altLang="en-US" dirty="0" smtClean="0"/>
              <a:t>命宫双鱼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13121</TotalTime>
  <Words>3488</Words>
  <Application>Microsoft Office PowerPoint</Application>
  <PresentationFormat>全屏显示(4:3)</PresentationFormat>
  <Paragraphs>186</Paragraphs>
  <Slides>36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3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733</cp:revision>
  <dcterms:created xsi:type="dcterms:W3CDTF">2015-10-16T22:21:47Z</dcterms:created>
  <dcterms:modified xsi:type="dcterms:W3CDTF">2016-10-31T14:09:03Z</dcterms:modified>
</cp:coreProperties>
</file>