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6" r:id="rId3"/>
    <p:sldId id="357" r:id="rId4"/>
    <p:sldId id="380" r:id="rId5"/>
    <p:sldId id="381" r:id="rId6"/>
    <p:sldId id="382" r:id="rId7"/>
    <p:sldId id="429" r:id="rId8"/>
    <p:sldId id="430" r:id="rId9"/>
    <p:sldId id="431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41" r:id="rId30"/>
    <p:sldId id="443" r:id="rId31"/>
    <p:sldId id="444" r:id="rId32"/>
    <p:sldId id="445" r:id="rId33"/>
    <p:sldId id="442" r:id="rId34"/>
    <p:sldId id="436" r:id="rId35"/>
    <p:sldId id="437" r:id="rId36"/>
    <p:sldId id="438" r:id="rId37"/>
    <p:sldId id="439" r:id="rId38"/>
    <p:sldId id="448" r:id="rId39"/>
    <p:sldId id="449" r:id="rId40"/>
    <p:sldId id="450" r:id="rId41"/>
    <p:sldId id="446" r:id="rId42"/>
    <p:sldId id="447" r:id="rId43"/>
    <p:sldId id="451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16C0-1EE4-4CD4-AA2B-EBE54F062977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85786" y="2000240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中国</a:t>
            </a:r>
            <a:r>
              <a:rPr lang="zh-CN" alt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古典占星术</a:t>
            </a:r>
            <a:r>
              <a:rPr lang="en-US" altLang="zh-CN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</a:br>
            <a:r>
              <a:rPr lang="zh-CN" alt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七政四</a:t>
            </a:r>
            <a:r>
              <a:rPr lang="zh-CN" alt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余高阶课</a:t>
            </a:r>
            <a:endParaRPr lang="en-US" altLang="zh-CN" sz="80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71670" y="2214554"/>
            <a:ext cx="5000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行度假如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21661" y="1071546"/>
            <a:ext cx="87366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，</a:t>
            </a:r>
            <a:r>
              <a:rPr lang="zh-CN" altLang="en-US" sz="2800" b="1" dirty="0" smtClean="0"/>
              <a:t>与命度命宫结合。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r>
              <a:rPr lang="en-US" sz="2800" b="1" dirty="0" smtClean="0"/>
              <a:t> </a:t>
            </a:r>
          </a:p>
          <a:p>
            <a:r>
              <a:rPr lang="zh-CN" altLang="en-US" sz="2800" dirty="0" smtClean="0"/>
              <a:t>只看命宫不看命度，或只看命度不看命宫的都非常偏颇。</a:t>
            </a:r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命宫与运势相顺</a:t>
            </a:r>
            <a:r>
              <a:rPr lang="zh-CN" altLang="en-US" sz="2800" b="1" dirty="0" smtClean="0"/>
              <a:t>限宫、限度内有星体</a:t>
            </a:r>
            <a:r>
              <a:rPr lang="zh-CN" altLang="en-US" sz="2800" dirty="0" smtClean="0"/>
              <a:t>相生、命度被克，外好内差。</a:t>
            </a:r>
            <a:endParaRPr lang="en-US" altLang="zh-CN" sz="2800" dirty="0" smtClean="0"/>
          </a:p>
          <a:p>
            <a:r>
              <a:rPr lang="zh-CN" altLang="en-US" sz="2800" dirty="0" smtClean="0"/>
              <a:t>好像无限风光，但是内心很苦。</a:t>
            </a:r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命宫与运势相克、命度受生， 外差内好。</a:t>
            </a:r>
            <a:endParaRPr lang="en-US" altLang="zh-CN" sz="2800" dirty="0" smtClean="0"/>
          </a:p>
          <a:p>
            <a:r>
              <a:rPr lang="zh-CN" altLang="en-US" sz="2800" dirty="0" smtClean="0"/>
              <a:t>大家看着你好像不怎么样 可是你内心精神满足感极强。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21661" y="1071546"/>
            <a:ext cx="87366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，</a:t>
            </a:r>
            <a:r>
              <a:rPr lang="zh-CN" altLang="en-US" sz="2800" b="1" dirty="0" smtClean="0"/>
              <a:t>与命度命宫结合。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r>
              <a:rPr lang="en-US" sz="2800" b="1" dirty="0" smtClean="0"/>
              <a:t> </a:t>
            </a:r>
          </a:p>
          <a:p>
            <a:r>
              <a:rPr lang="en-US" altLang="zh-CN" sz="2800" dirty="0" smtClean="0"/>
              <a:t>《</a:t>
            </a:r>
            <a:r>
              <a:rPr lang="zh-CN" altLang="en-US" sz="2800" dirty="0" smtClean="0"/>
              <a:t>行度假如</a:t>
            </a:r>
            <a:r>
              <a:rPr lang="en-US" altLang="zh-CN" sz="2800" dirty="0" smtClean="0"/>
              <a:t>》</a:t>
            </a:r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仙曰：世人多以宮主論行限，十不一應可哂可哂。</a:t>
            </a:r>
            <a:endParaRPr lang="en-US" altLang="zh-CN" sz="2800" dirty="0" smtClean="0"/>
          </a:p>
          <a:p>
            <a:r>
              <a:rPr lang="zh-CN" altLang="en-US" sz="2800" dirty="0" smtClean="0"/>
              <a:t>大凡行限先依量天尺上，按定坐宮之度，次依洞微大限行去，專以生剋制化為窮通壽夭之別也。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zh-CN" altLang="en-US" sz="2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00042"/>
            <a:ext cx="83582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洞微百六限说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行限假如 （命度与限度的关系） </a:t>
            </a:r>
            <a:endParaRPr lang="en-US" altLang="zh-CN" sz="20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假如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角斗奎井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安命以木為主，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行四水度或逢水孛大發跡也。貴人得之進爵加官。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行四月度上亦好，逢金半吉，逢火發達。若逢土計喪服重重。行四火度上不宜見金，主官災破財、或作土木造宅。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行四日度平平、無災無禍。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行四土度平坦發福，逢水孛驟發，逢金決死。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行四金度無救大凶，逢水孛反主大發，決因禍而致福，不宜見金則死矣，此論四木度。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52450"/>
            <a:ext cx="7929618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14356"/>
            <a:ext cx="835824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洞微百六限说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行限假如 （命度与限度的关系） </a:t>
            </a:r>
            <a:endParaRPr lang="en-US" altLang="zh-CN" sz="20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假如又如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亢牛婁鬼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安命以金為主，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行四土度大發。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行四日度吉凶相伴，如有大凶得貴人扶也。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行四月四水度見木則發，見氣主孝服、見火莫登高涉險。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行四木度遇火羅決死，有水制之無妨。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行四火度見土計大發，見火必死，此論四金度。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04838"/>
            <a:ext cx="785818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14356"/>
            <a:ext cx="8358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洞微百六限说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行限假如 （命度与限度的关系） </a:t>
            </a:r>
            <a:endParaRPr lang="en-US" altLang="zh-CN" sz="20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假如又如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氐柳胃女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安命以土為主，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行四火四日度發跡，貴則加官，否則納粟有名。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行四月四水度平平，逢木氣則死，見火主造宅置田。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行四金度平平。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行四木度大凶，見水必死，此論四土度。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6263"/>
            <a:ext cx="7858179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130275"/>
            <a:ext cx="835824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洞微百六限说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行限假如 （命度与限度的关系） </a:t>
            </a:r>
            <a:endParaRPr lang="en-US" altLang="zh-CN" sz="20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假如又如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房虛昴星、尾觜室翼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安命皆以日火為主。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行四木度大發；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行四水度見孛星主落水死。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行四土度主孝服、見火生男、見金生女。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行四金度亦驟發，此論四日四火度。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/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285875" y="1643063"/>
            <a:ext cx="6286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000" b="1" dirty="0" smtClean="0">
                <a:latin typeface="华文行楷" pitchFamily="2" charset="-122"/>
                <a:ea typeface="华文行楷" pitchFamily="2" charset="-122"/>
              </a:rPr>
              <a:t>第九课 </a:t>
            </a:r>
            <a:endParaRPr lang="en-US" altLang="zh-CN" sz="6000" b="1" dirty="0"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6000" b="1" dirty="0" smtClean="0">
                <a:latin typeface="华文行楷" pitchFamily="2" charset="-122"/>
                <a:ea typeface="华文行楷" pitchFamily="2" charset="-122"/>
              </a:rPr>
              <a:t>洞微大限（</a:t>
            </a:r>
            <a:r>
              <a:rPr lang="en-US" altLang="zh-CN" sz="6000" b="1" dirty="0" smtClean="0">
                <a:latin typeface="华文行楷" pitchFamily="2" charset="-122"/>
                <a:ea typeface="华文行楷" pitchFamily="2" charset="-122"/>
              </a:rPr>
              <a:t>3</a:t>
            </a:r>
            <a:r>
              <a:rPr lang="zh-CN" altLang="en-US" sz="6000" b="1" dirty="0" smtClean="0">
                <a:latin typeface="华文行楷" pitchFamily="2" charset="-122"/>
                <a:ea typeface="华文行楷" pitchFamily="2" charset="-122"/>
              </a:rPr>
              <a:t>）</a:t>
            </a:r>
            <a:endParaRPr lang="en-US" altLang="zh-CN" sz="6000" b="1" dirty="0" smtClean="0"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6000" b="1" dirty="0" smtClean="0">
                <a:latin typeface="华文行楷" pitchFamily="2" charset="-122"/>
                <a:ea typeface="华文行楷" pitchFamily="2" charset="-122"/>
              </a:rPr>
              <a:t>小限、月限</a:t>
            </a:r>
            <a:endParaRPr lang="en-US" altLang="zh-CN" sz="6000" b="1" dirty="0" smtClean="0">
              <a:latin typeface="华文行楷" pitchFamily="2" charset="-122"/>
              <a:ea typeface="华文行楷" pitchFamily="2" charset="-122"/>
            </a:endParaRPr>
          </a:p>
          <a:p>
            <a:pPr algn="ctr"/>
            <a:endParaRPr lang="en-US" altLang="zh-CN" sz="6000" b="1" dirty="0" smtClean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61975"/>
            <a:ext cx="7929618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19113"/>
            <a:ext cx="8286808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14356"/>
            <a:ext cx="83582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洞微百六限说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行限假如 （命度与限度的关系） </a:t>
            </a:r>
            <a:endParaRPr lang="en-US" altLang="zh-CN" sz="20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假如又如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心危畢張箕、壁參軫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安命、皆以月水為主。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行四火度見土主跌死；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行四木度平平，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行四金度大發，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行四土度見計必死、見金亦好。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行四日度平平，見羅星主酒色之患、或因婦人破財，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此論四月四水度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500"/>
            <a:ext cx="814393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500"/>
            <a:ext cx="757242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14356"/>
            <a:ext cx="83582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洞微百六限说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行度假如 （命度与限度的关系）</a:t>
            </a:r>
            <a:endParaRPr lang="en-US" altLang="zh-CN" sz="20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假如已上星度論其得失，窮通壽夭，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不過以生剋制化而取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此乃舉其例而推之，不可一概而論也。如本主倘行本度亦有災有福，又如水行水度、火行火度，前文不載，惟此二宿觀其氣候，察其時勢，若夫火極明則滅，水極盛則泛，尤要詳觀有無吉凶，星辰守照兼而斷之。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訣曰：更將宮度兩參詳，便是人間奇妙術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714356"/>
            <a:ext cx="8786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洞微百六限说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行度假如总结</a:t>
            </a:r>
            <a:endParaRPr lang="en-US" altLang="zh-CN" sz="20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总结，行限入某宫、某度，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命宫与某宫的生克为一个单位，命度与某度的生克为一个单位。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命宫受生，则外界大环境好，机会比较多，受到的肯定多。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命宫受克，则反之。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命度受生，则内心的愿望能够达成，对生命能量来说是一种增加。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命度受克，则反之。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如命宫受生，命度受克，则外界环境好，社会肯定，但自己内心不一定开心。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如命宫受克，命度受生，则没什么实质成绩，但自己内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high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命宫命度都好，则春风得意，所向披靡。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命宫命度都受克，则历尽坎坷，困难险阻。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71472" y="1357298"/>
            <a:ext cx="54168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5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，</a:t>
            </a:r>
            <a:r>
              <a:rPr lang="zh-CN" altLang="en-US" sz="2800" b="1" dirty="0" smtClean="0"/>
              <a:t>限宫、限度内有星体</a:t>
            </a:r>
            <a:r>
              <a:rPr lang="en-US" altLang="zh-CN" sz="2800" b="1" dirty="0" smtClean="0"/>
              <a:t>.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r>
              <a:rPr lang="en-US" sz="2800" b="1" dirty="0" smtClean="0"/>
              <a:t> </a:t>
            </a:r>
            <a:endParaRPr lang="zh-CN" altLang="en-US" sz="2800" dirty="0" smtClean="0"/>
          </a:p>
          <a:p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，结合实际。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/>
              <a:t>7</a:t>
            </a:r>
            <a:r>
              <a:rPr lang="zh-CN" altLang="en-US" sz="2800" b="1" dirty="0" smtClean="0"/>
              <a:t>，加上四时、神煞、天星化曜。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洞微百六限说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，恩难最重要看与命度的关系。</a:t>
            </a:r>
            <a:endParaRPr lang="zh-CN" altLang="en-US" sz="2800" dirty="0" smtClean="0"/>
          </a:p>
          <a:p>
            <a:r>
              <a:rPr lang="en-US" sz="2800" dirty="0" smtClean="0"/>
              <a:t> </a:t>
            </a:r>
            <a:endParaRPr lang="zh-CN" altLang="en-US" sz="2800" dirty="0" smtClean="0"/>
          </a:p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，行限的时候一个人的命强弱与否很关键。</a:t>
            </a:r>
            <a:endParaRPr lang="zh-CN" altLang="en-US" sz="2800" dirty="0" smtClean="0"/>
          </a:p>
          <a:p>
            <a:endParaRPr lang="en-US" altLang="zh-CN" sz="2800" dirty="0" smtClean="0"/>
          </a:p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，官、福、田、财为用。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71670" y="2214554"/>
            <a:ext cx="5000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童限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8596" y="785794"/>
            <a:ext cx="1643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华文隶书" pitchFamily="2" charset="-122"/>
                <a:ea typeface="华文隶书" pitchFamily="2" charset="-122"/>
              </a:rPr>
              <a:t>流年星象</a:t>
            </a:r>
            <a:endParaRPr lang="zh-CN" altLang="en-US" sz="4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6881821" cy="601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85725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童限</a:t>
            </a:r>
            <a:endParaRPr lang="en-US" altLang="zh-CN" sz="2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一命二财三疾厄，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四妻五福顺行流。</a:t>
            </a:r>
            <a:endParaRPr lang="zh-CN" altLang="en-US" sz="2800" dirty="0" smtClean="0"/>
          </a:p>
          <a:p>
            <a:pPr algn="ctr"/>
            <a:r>
              <a:rPr lang="zh-CN" altLang="en-US" sz="2800" b="1" dirty="0" smtClean="0"/>
              <a:t>六岁却从官禄位，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循环十五满童周</a:t>
            </a:r>
            <a:r>
              <a:rPr lang="zh-CN" altLang="en-US" sz="2000" b="1" dirty="0" smtClean="0"/>
              <a:t>。</a:t>
            </a:r>
            <a:endParaRPr lang="en-US" altLang="zh-CN" sz="2000" b="1" dirty="0" smtClean="0"/>
          </a:p>
          <a:p>
            <a:pPr algn="ctr"/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en-US" sz="2000" b="1" dirty="0" smtClean="0"/>
              <a:t>1</a:t>
            </a:r>
            <a:r>
              <a:rPr lang="zh-CN" altLang="en-US" sz="2000" b="1" dirty="0" smtClean="0"/>
              <a:t>岁在命宫，</a:t>
            </a:r>
            <a:r>
              <a:rPr lang="en-US" sz="2000" b="1" dirty="0" smtClean="0"/>
              <a:t>2</a:t>
            </a:r>
            <a:r>
              <a:rPr lang="zh-CN" altLang="en-US" sz="2000" b="1" dirty="0" smtClean="0"/>
              <a:t>岁在财帛，</a:t>
            </a: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岁在疾厄，</a:t>
            </a:r>
            <a:r>
              <a:rPr lang="en-US" sz="2000" b="1" dirty="0" smtClean="0"/>
              <a:t>4</a:t>
            </a:r>
            <a:r>
              <a:rPr lang="zh-CN" altLang="en-US" sz="2000" b="1" dirty="0" smtClean="0"/>
              <a:t>岁在夫妻，</a:t>
            </a:r>
            <a:r>
              <a:rPr lang="en-US" sz="2000" b="1" dirty="0" smtClean="0"/>
              <a:t>5</a:t>
            </a:r>
            <a:r>
              <a:rPr lang="zh-CN" altLang="en-US" sz="2000" b="1" dirty="0" smtClean="0"/>
              <a:t>岁在福德，</a:t>
            </a:r>
            <a:endParaRPr lang="en-US" altLang="zh-CN" sz="2000" b="1" dirty="0" smtClean="0"/>
          </a:p>
          <a:p>
            <a:r>
              <a:rPr lang="en-US" sz="2000" b="1" dirty="0" smtClean="0"/>
              <a:t>6</a:t>
            </a:r>
            <a:r>
              <a:rPr lang="zh-CN" altLang="en-US" sz="2000" b="1" dirty="0" smtClean="0"/>
              <a:t>岁在官禄，</a:t>
            </a:r>
            <a:r>
              <a:rPr lang="en-US" sz="2000" b="1" dirty="0" smtClean="0"/>
              <a:t>7</a:t>
            </a:r>
            <a:r>
              <a:rPr lang="zh-CN" altLang="en-US" sz="2000" b="1" dirty="0" smtClean="0"/>
              <a:t>岁 在迁移，</a:t>
            </a:r>
            <a:r>
              <a:rPr lang="en-US" sz="2000" b="1" dirty="0" smtClean="0"/>
              <a:t>8</a:t>
            </a:r>
            <a:r>
              <a:rPr lang="zh-CN" altLang="en-US" sz="2000" b="1" dirty="0" smtClean="0"/>
              <a:t>岁在疾厄，</a:t>
            </a:r>
            <a:r>
              <a:rPr lang="en-US" sz="2000" b="1" dirty="0" smtClean="0"/>
              <a:t>9</a:t>
            </a:r>
            <a:r>
              <a:rPr lang="zh-CN" altLang="en-US" sz="2000" b="1" dirty="0" smtClean="0"/>
              <a:t>岁在夫妻，</a:t>
            </a:r>
            <a:r>
              <a:rPr lang="en-US" sz="2000" b="1" dirty="0" smtClean="0"/>
              <a:t>10</a:t>
            </a:r>
            <a:r>
              <a:rPr lang="zh-CN" altLang="en-US" sz="2000" b="1" dirty="0" smtClean="0"/>
              <a:t>岁在奴仆，</a:t>
            </a:r>
            <a:endParaRPr lang="en-US" altLang="zh-CN" sz="2000" b="1" dirty="0" smtClean="0"/>
          </a:p>
          <a:p>
            <a:r>
              <a:rPr lang="en-US" sz="2000" b="1" dirty="0" smtClean="0"/>
              <a:t>11</a:t>
            </a:r>
            <a:r>
              <a:rPr lang="zh-CN" altLang="en-US" sz="2000" b="1" dirty="0" smtClean="0"/>
              <a:t>岁在子女，</a:t>
            </a:r>
            <a:r>
              <a:rPr lang="en-US" sz="2000" b="1" dirty="0" smtClean="0"/>
              <a:t>12</a:t>
            </a:r>
            <a:r>
              <a:rPr lang="zh-CN" altLang="en-US" sz="2000" b="1" dirty="0" smtClean="0"/>
              <a:t>岁在田宅，</a:t>
            </a:r>
            <a:r>
              <a:rPr lang="en-US" sz="2000" b="1" dirty="0" smtClean="0"/>
              <a:t>13</a:t>
            </a:r>
            <a:r>
              <a:rPr lang="zh-CN" altLang="en-US" sz="2000" b="1" dirty="0" smtClean="0"/>
              <a:t>岁在兄弟，</a:t>
            </a:r>
            <a:r>
              <a:rPr lang="en-US" sz="2000" b="1" dirty="0" smtClean="0"/>
              <a:t>14</a:t>
            </a:r>
            <a:r>
              <a:rPr lang="zh-CN" altLang="en-US" sz="2000" b="1" dirty="0" smtClean="0"/>
              <a:t>岁在财帛，</a:t>
            </a:r>
            <a:r>
              <a:rPr lang="en-US" sz="2000" b="1" dirty="0" smtClean="0"/>
              <a:t>15</a:t>
            </a:r>
            <a:r>
              <a:rPr lang="zh-CN" altLang="en-US" sz="2000" b="1" dirty="0" smtClean="0"/>
              <a:t>岁回命宫。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注意，走童限看宫不看度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童限如何判断吉凶：与小限法同论（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next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40" y="1071546"/>
            <a:ext cx="7929650" cy="54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500034" y="428604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A</a:t>
            </a:r>
            <a:r>
              <a:rPr lang="zh-CN" altLang="en-US" b="1" dirty="0" smtClean="0"/>
              <a:t>，如果命宫限年小于</a:t>
            </a:r>
            <a:r>
              <a:rPr lang="en-US" altLang="zh-CN" b="1" dirty="0" smtClean="0"/>
              <a:t>15</a:t>
            </a:r>
            <a:r>
              <a:rPr lang="zh-CN" altLang="en-US" b="1" dirty="0" smtClean="0"/>
              <a:t>，走完命宫限年，直接进入相貌宫</a:t>
            </a:r>
            <a:endParaRPr lang="en-US" altLang="zh-CN" b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0724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357158" y="142852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b="1" dirty="0" smtClean="0"/>
          </a:p>
          <a:p>
            <a:r>
              <a:rPr lang="en-US" altLang="zh-CN" b="1" dirty="0" smtClean="0"/>
              <a:t>B</a:t>
            </a:r>
            <a:r>
              <a:rPr lang="zh-CN" altLang="en-US" b="1" dirty="0" smtClean="0"/>
              <a:t>，如果命宫限年大于</a:t>
            </a:r>
            <a:r>
              <a:rPr lang="en-US" altLang="zh-CN" b="1" dirty="0" smtClean="0"/>
              <a:t>15</a:t>
            </a:r>
            <a:r>
              <a:rPr lang="zh-CN" altLang="en-US" b="1" dirty="0" smtClean="0"/>
              <a:t>，走完童限顺序，回到命宫走完多出的时间。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71670" y="2214554"/>
            <a:ext cx="50006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小限法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4800" b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月限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85725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小限法</a:t>
            </a:r>
            <a:endParaRPr lang="en-US" altLang="zh-CN" sz="2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* 小限法是与大限法相对的一种看运势的方法。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* 小限法，是一年当中的运势变化。循环一圈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个宫位，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年。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如何起限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⑴从命宫起</a:t>
            </a:r>
            <a:r>
              <a:rPr lang="zh-CN" altLang="en-US" sz="2000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逆转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如亥生人立命在丑，就丑上数亥，子年在子，丑年在亥，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寅年在戌，卯年在酉，辰年在申，巳年在未，午年在午，未年在巳，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申年在辰，酉年在卯，戌年在寅之例。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命宫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财帛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兄弟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田宅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相貌）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⑵小限者，是</a:t>
            </a:r>
            <a:r>
              <a:rPr lang="zh-CN" altLang="en-US" sz="2000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生日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后交过宫。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*区别于洞微大限，命宫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相貌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-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福德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财帛的运势走法。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*小限法</a:t>
            </a:r>
            <a:r>
              <a:rPr lang="zh-CN" altLang="en-US" sz="2000" b="1" u="sng" dirty="0" smtClean="0">
                <a:latin typeface="华文楷体" pitchFamily="2" charset="-122"/>
                <a:ea typeface="华文楷体" pitchFamily="2" charset="-122"/>
              </a:rPr>
              <a:t>看宫不看度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。一年的运势吉凶看命宫主与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限宫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之间的能量关系。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657229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57158" y="1285860"/>
            <a:ext cx="1500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1980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申年出生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635798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500034" y="1214422"/>
            <a:ext cx="164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1984</a:t>
            </a: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甲子年生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66"/>
            <a:ext cx="6357982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500034" y="1214422"/>
            <a:ext cx="164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1981</a:t>
            </a: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辛酉年生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6" y="359704"/>
            <a:ext cx="8858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小限法如何判断吉凶</a:t>
            </a:r>
            <a:endParaRPr lang="en-US" altLang="zh-CN" sz="2800" b="1" u="sng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，小限法，一依大限断之（生克制化）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小限法，看宫不看度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，详细步骤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首先，进入某限宫，看命宫主与限宫主之间的关系，相生为吉，相克为凶。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其次，若限宫内有星，看此星与命宫主之间的关系，相生为吉，相克为凶。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再者，考虑限宫的对宫和三方内如果有星，要看这些星体与限宫之间的关系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还有，考虑限宫的对宫和三方内如果有星，与命宫主之间的生克关系。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最后加上</a:t>
            </a:r>
            <a:r>
              <a:rPr lang="zh-CN" altLang="en-US" sz="2000" b="1" u="sng" dirty="0" smtClean="0">
                <a:latin typeface="华文楷体" pitchFamily="2" charset="-122"/>
                <a:ea typeface="华文楷体" pitchFamily="2" charset="-122"/>
              </a:rPr>
              <a:t>流年星体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入限宫、入限宫对宫、入限宫三方对命宫主星带来的影响。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607223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1319" y="1500174"/>
            <a:ext cx="2581275" cy="380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84296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倒限詳論</a:t>
            </a:r>
            <a:endParaRPr lang="en-US" altLang="zh-CN" sz="2000" b="1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zh-CN" altLang="en-US" sz="2000" dirty="0" smtClean="0"/>
              <a:t>倒限一說盡在捷見限論篇中，然亦有疑難處，</a:t>
            </a:r>
            <a:endParaRPr lang="en-US" altLang="zh-CN" sz="2000" dirty="0" smtClean="0"/>
          </a:p>
          <a:p>
            <a:r>
              <a:rPr lang="zh-CN" altLang="en-US" sz="2000" dirty="0" smtClean="0"/>
              <a:t>有未至其度而死者有之。乃凶在前也，謂之凶迎</a:t>
            </a:r>
            <a:endParaRPr lang="en-US" altLang="zh-CN" sz="2000" dirty="0" smtClean="0"/>
          </a:p>
          <a:p>
            <a:r>
              <a:rPr lang="zh-CN" altLang="en-US" sz="2000" dirty="0" smtClean="0"/>
              <a:t>。或過其度而死者有之，是凶在後也，名為凶送。</a:t>
            </a:r>
            <a:endParaRPr lang="en-US" altLang="zh-CN" sz="2000" dirty="0" smtClean="0"/>
          </a:p>
          <a:p>
            <a:r>
              <a:rPr lang="zh-CN" altLang="en-US" sz="2000" dirty="0" smtClean="0"/>
              <a:t>有當死而不死者有之，有殺無刃故不死。</a:t>
            </a:r>
            <a:endParaRPr lang="en-US" altLang="zh-CN" sz="2000" dirty="0" smtClean="0"/>
          </a:p>
          <a:p>
            <a:r>
              <a:rPr lang="zh-CN" altLang="en-US" sz="2000" dirty="0" smtClean="0"/>
              <a:t>有不當死而死者有之，有刃無殺亦主死。須看陰陽二刃為平。更會源流二刃為斷。源者本年刃也，流者行年刃也。凡是不死者，無刃殺豈能傷乎。有刃有殺，決死無疑。</a:t>
            </a:r>
          </a:p>
          <a:p>
            <a:r>
              <a:rPr lang="zh-CN" altLang="en-US" sz="2000" dirty="0" smtClean="0"/>
              <a:t>經云：晝忌陽刃，夜忌陰刃。</a:t>
            </a:r>
            <a:endParaRPr lang="en-US" altLang="zh-CN" sz="2000" dirty="0" smtClean="0"/>
          </a:p>
          <a:p>
            <a:r>
              <a:rPr lang="zh-CN" altLang="en-US" sz="2000" dirty="0" smtClean="0"/>
              <a:t>有雙刃迎送者，陽刃飛刃，前迎後送。</a:t>
            </a:r>
            <a:endParaRPr lang="en-US" altLang="zh-CN" sz="2000" dirty="0" smtClean="0"/>
          </a:p>
          <a:p>
            <a:r>
              <a:rPr lang="zh-CN" altLang="en-US" sz="2000" dirty="0" smtClean="0"/>
              <a:t>有二刃夾身夾限者，身指命言，左右二刃夾拱是也。</a:t>
            </a:r>
            <a:endParaRPr lang="en-US" altLang="zh-CN" sz="2000" dirty="0" smtClean="0"/>
          </a:p>
          <a:p>
            <a:r>
              <a:rPr lang="zh-CN" altLang="en-US" sz="2000" dirty="0" smtClean="0"/>
              <a:t>有刃星撞衝，撞衝指對照言，刃星剋限尤凶。</a:t>
            </a:r>
            <a:endParaRPr lang="en-US" altLang="zh-CN" sz="2000" dirty="0" smtClean="0"/>
          </a:p>
          <a:p>
            <a:r>
              <a:rPr lang="zh-CN" altLang="en-US" sz="2000" dirty="0" smtClean="0"/>
              <a:t>有身投二刃，或命限主坐二刃宮、或二刃星守命限位。</a:t>
            </a:r>
            <a:endParaRPr lang="en-US" altLang="zh-CN" sz="2000" dirty="0" smtClean="0"/>
          </a:p>
          <a:p>
            <a:r>
              <a:rPr lang="zh-CN" altLang="en-US" sz="2000" dirty="0" smtClean="0"/>
              <a:t>有宮主受傷、刃星合度，限宮主受剋，限度主掌刃亦死。</a:t>
            </a:r>
            <a:endParaRPr lang="en-US" altLang="zh-CN" sz="2000" dirty="0" smtClean="0"/>
          </a:p>
          <a:p>
            <a:r>
              <a:rPr lang="zh-CN" altLang="en-US" sz="2000" dirty="0" smtClean="0"/>
              <a:t>有度主受傷、刃星合宮，限度主受剋，限宮有刃亦死。</a:t>
            </a:r>
            <a:endParaRPr lang="en-US" altLang="zh-CN" sz="2000" dirty="0" smtClean="0"/>
          </a:p>
          <a:p>
            <a:r>
              <a:rPr lang="zh-CN" altLang="en-US" sz="2000" dirty="0" smtClean="0"/>
              <a:t>有刃中包殺，又是刃宮刃度。有殺中藏刃同上。</a:t>
            </a:r>
          </a:p>
          <a:p>
            <a:r>
              <a:rPr lang="zh-CN" altLang="en-US" sz="2000" dirty="0" smtClean="0"/>
              <a:t>有刃中有刃，刃度逢金，金星主殺，故名刃也。</a:t>
            </a:r>
            <a:endParaRPr lang="en-US" altLang="zh-CN" sz="2000" dirty="0" smtClean="0"/>
          </a:p>
          <a:p>
            <a:r>
              <a:rPr lang="zh-CN" altLang="en-US" sz="2000" dirty="0" smtClean="0"/>
              <a:t>強弱平分。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61975"/>
            <a:ext cx="6000792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142984"/>
            <a:ext cx="2757486" cy="47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71670" y="2214554"/>
            <a:ext cx="5000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4800" b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月限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6" y="359704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月限</a:t>
            </a:r>
            <a:endParaRPr lang="en-US" altLang="zh-CN" sz="2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800" b="1" dirty="0" smtClean="0"/>
              <a:t>小限宫内起，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生月逆行轮。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如遇本月上，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依星断吉凶。</a:t>
            </a:r>
            <a:endParaRPr lang="en-US" altLang="zh-CN" sz="2800" b="1" dirty="0" smtClean="0"/>
          </a:p>
          <a:p>
            <a:pPr algn="ctr"/>
            <a:endParaRPr lang="en-US" altLang="zh-CN" sz="2800" b="1" dirty="0" smtClean="0"/>
          </a:p>
          <a:p>
            <a:pPr algn="ctr"/>
            <a:endParaRPr lang="en-US" altLang="zh-CN" sz="2800" b="1" dirty="0" smtClean="0"/>
          </a:p>
          <a:p>
            <a:r>
              <a:rPr lang="zh-CN" altLang="en-US" sz="2400" b="1" dirty="0" smtClean="0"/>
              <a:t>即从小限上起生月，一月一宫。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月限如何判断吉凶：与小限法同论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8662" y="250030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latin typeface="隶书" pitchFamily="49" charset="-122"/>
                <a:ea typeface="隶书" pitchFamily="49" charset="-122"/>
              </a:rPr>
              <a:t>谢谢大家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4296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洞微百六限说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总结：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，限宫内见日月，以日月为主。即使有凶，仍有贵人帮扶化解。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，一杀不攻二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金星合木星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紫炁； 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木星（紫炁）合土星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计都；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土星（计都）合水星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月孛；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水星（月孛）合火星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罗睺。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，二杀不攻一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土星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计都合水星（月孛）； 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水星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月孛合火星（罗睺）；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火星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罗睺合金星；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木星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紫炁合土星（计都）。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84296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洞微百六限说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总结：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，二母争权，姑息太过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木星 紫炁合火星（罗睺）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水星 月孛合木星（紫炁）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土星 计都合金星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火星 罗睺合土星（计都）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，同经有感应 存在五行生克。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同经，即相同五行属性的星宿度。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，限宫的三方、对宫也要考量，是否有恩星来生，或者难星来克。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28604"/>
            <a:ext cx="84978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洞微大限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一，限宫和限度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限宫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：依据洞微大限的算法，在什么年份进入何宫，此宫即为运势宫，也叫限宫。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限宫好坏是对一个人影响最为直观的因素，包括本命限宫和流年星体的影响。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比如，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35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岁进入官禄宫，如果官禄宫中有吉星 日月等，对宫三方无克，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那么在这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15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年中的大环境会有很好的发展。如果官禄宫受克，或对宫三方受克，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则在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15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年当中饱尝艰辛。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限度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：进入限宫后，不同年份运势所落入不同的星宿度，即为限度。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限度的影响是一个短时间内的印象，小范围内的，与个人感受直接相关。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58180" cy="61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5857916" cy="55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819" y="1643050"/>
            <a:ext cx="2771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11335</TotalTime>
  <Words>1933</Words>
  <Application>Microsoft Office PowerPoint</Application>
  <PresentationFormat>全屏显示(4:3)</PresentationFormat>
  <Paragraphs>254</Paragraphs>
  <Slides>43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703</cp:revision>
  <dcterms:created xsi:type="dcterms:W3CDTF">2015-10-16T22:21:47Z</dcterms:created>
  <dcterms:modified xsi:type="dcterms:W3CDTF">2016-11-07T15:17:44Z</dcterms:modified>
</cp:coreProperties>
</file>